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319" r:id="rId2"/>
    <p:sldId id="350" r:id="rId3"/>
    <p:sldId id="347" r:id="rId4"/>
    <p:sldId id="270" r:id="rId5"/>
    <p:sldId id="346" r:id="rId6"/>
    <p:sldId id="348" r:id="rId7"/>
    <p:sldId id="276" r:id="rId8"/>
    <p:sldId id="277" r:id="rId9"/>
    <p:sldId id="281" r:id="rId10"/>
    <p:sldId id="282" r:id="rId11"/>
    <p:sldId id="321" r:id="rId12"/>
    <p:sldId id="322" r:id="rId13"/>
    <p:sldId id="278" r:id="rId14"/>
    <p:sldId id="279" r:id="rId15"/>
    <p:sldId id="283" r:id="rId16"/>
    <p:sldId id="286" r:id="rId17"/>
    <p:sldId id="284" r:id="rId18"/>
    <p:sldId id="333" r:id="rId19"/>
    <p:sldId id="349" r:id="rId20"/>
    <p:sldId id="325" r:id="rId21"/>
    <p:sldId id="328" r:id="rId22"/>
    <p:sldId id="329" r:id="rId23"/>
    <p:sldId id="330" r:id="rId24"/>
    <p:sldId id="331" r:id="rId25"/>
    <p:sldId id="31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2435" autoAdjust="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0.tiff>
</file>

<file path=ppt/media/image21.tiff>
</file>

<file path=ppt/media/image22.tiff>
</file>

<file path=ppt/media/image23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3E77F-245B-4B52-927E-62C93A17417E}" type="datetimeFigureOut">
              <a:rPr lang="en-US" smtClean="0"/>
              <a:t>2018-11-3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F0E16-A542-459D-898C-53EB99DF7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0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6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66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30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EC567-E4D2-4054-B749-011F40622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A25E35-9ECF-406E-B49F-AE838F3FD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07F43-2E2F-4E09-927C-9188705B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3740-7C91-4816-B141-D9452EB428CA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09D1D-82DB-45B9-94D3-ABE872A24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C3F16-7036-4B1C-A611-A514B7F82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685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64FB4-A4C5-4942-B16B-A6D4F2EA2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74D146-D848-4DBF-9A02-46DD3CF86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D9021-D4B1-43D4-B5EE-7AEC13386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39ACC-4F88-4D20-9D15-72C111C37164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7D61F-F85B-451B-8CC1-E6D48F0C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B0B73-504F-4440-A2A3-347F2D0F1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1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B2351B-BA7C-4881-888D-AD84A899A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7F5F7E-024E-4CFF-9D27-CFB558D8E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03D8-12FF-4458-89E1-10400EA9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8F9E6-EA7F-4768-BE56-2CFF2B927B0D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8AC2E-CF7A-4A6C-A744-CDCA2F60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A5BD9-75C0-4739-BA5E-D7C4F5358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50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DEC68-FCCF-41F7-986E-5CD95B87E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197A0-60E5-47A6-B160-38DCE485E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D93C5-FBBB-47A1-90EB-2DF8DB86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B43D4-846A-4BC9-B800-DA2CC6908B8C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D648E-542E-455A-9243-CE23A319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B5AA2-6BCA-400D-A821-047F0BFC7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4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A00E0-214D-4D52-8149-45DCEADEF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D5C1D-12DA-4215-B01E-5F65E0639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0EFD9-61C8-4FB8-BD04-972BB463A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9AAA-2005-45D0-B870-49CD7170C2B8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5019A-E867-4A84-8219-C5C827D8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2E521-5FED-4E33-AC53-71555E14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9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771D-E35B-4B13-872F-69EC2125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E4CE9-2FD8-4570-B42A-F7519169F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5C7D0-6FB2-4482-B133-EF2729084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B1CAF-26AF-4BD4-BD31-5B7613F2A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8C31-1A55-495D-A180-BCCE112483A8}" type="datetime1">
              <a:rPr lang="en-US" smtClean="0"/>
              <a:t>2018-11-3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A2BD8-F724-4B39-99BC-02B6DE0CD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101DF-7F5B-4BB9-9292-C53DD14E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45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F5D5-6A0E-44A4-A9BC-CE8C8AF83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97EDE-8280-438E-8A51-E43D2BF85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026B2-CA48-40FF-88FA-704FE1B1F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20651-A1D6-4653-84EA-3347B44A6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D5B03D-B787-4A2D-9D36-FA55DA47C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F5276F-DC1D-4553-B39A-3EED85CB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F125-D1AD-4E96-A297-9D9113C09B19}" type="datetime1">
              <a:rPr lang="en-US" smtClean="0"/>
              <a:t>2018-11-3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4FEE2-99F8-4958-A6D9-0D8CB46AA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48642-A5C9-435D-9CCE-4ABD6B47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4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B8D4-1E65-47A8-925E-DF48D1EF8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D1A7B6-0308-47EF-8627-82BB44F60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0FA-B6E5-4569-82F1-484F08A37866}" type="datetime1">
              <a:rPr lang="en-US" smtClean="0"/>
              <a:t>2018-11-3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BF859-DB02-4250-96A8-CC37A9D1B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E4A3-47A2-4DA2-9AC9-4B541875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6AFEB8-EEEC-4BB0-8824-C2A430C3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E11D-C808-4738-8709-918DC8E6C7B0}" type="datetime1">
              <a:rPr lang="en-US" smtClean="0"/>
              <a:t>2018-11-3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1F963-ED60-4D08-B256-D836891A8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71BC6-D682-4522-860F-AA9814F67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40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3ADC1-38ED-4BD7-8BCC-E8E1DE630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8C78A-40A0-472E-A64B-B370FEB85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7226E-8B2B-4FB7-8266-795B81977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7B978-7028-4414-B321-6384A48D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9B03D-FCA5-4A93-A552-A677BBEE26FB}" type="datetime1">
              <a:rPr lang="en-US" smtClean="0"/>
              <a:t>2018-11-3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5302E-71E2-4460-847C-4DF88841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79E23-A140-49ED-9382-49CDFE68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3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113-33E9-49AC-AA03-3535FA957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D6C57-637C-4906-87FC-9D24010180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F9085-7DE1-41D9-BF9C-78477605A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2078D-BBF8-4784-A1D7-AE4E1D5D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4BF6-6759-4193-936F-F90A7F051018}" type="datetime1">
              <a:rPr lang="en-US" smtClean="0"/>
              <a:t>2018-11-3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4BE4E-0683-477F-B4A9-29D6A35A3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F2EFF-BB41-4B98-8C9D-DBC9C8DC8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13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1122E-0AC8-47FA-9A02-00F2DCB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B93C5-5AE2-4C0D-BD89-B12842D9A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163A4-B15A-481B-BAC0-C7347C52F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807F9-1BE2-448A-BEB0-758171FDC5E3}" type="datetime1">
              <a:rPr lang="en-US" smtClean="0"/>
              <a:t>2018-11-3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E10FD-CB5D-42D1-A0D5-F6D7FCC5B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E3E1F-F699-4254-9166-12E59F8E3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007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4.emf"/><Relationship Id="rId4" Type="http://schemas.openxmlformats.org/officeDocument/2006/relationships/image" Target="../media/image1.emf"/><Relationship Id="rId9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462A6-5ED2-4C69-9E92-063EED9AD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520" y="365125"/>
            <a:ext cx="10876280" cy="1325563"/>
          </a:xfrm>
        </p:spPr>
        <p:txBody>
          <a:bodyPr/>
          <a:lstStyle/>
          <a:p>
            <a:pPr algn="ctr"/>
            <a:r>
              <a:rPr lang="en-US" dirty="0"/>
              <a:t>MS draft for Mes-13—TIIA</a:t>
            </a:r>
            <a:r>
              <a:rPr lang="en-US" altLang="zh-CN" dirty="0"/>
              <a:t>—Diabetic Nephropathy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4A0C3-4168-4614-803A-68C678834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ROS</a:t>
            </a:r>
          </a:p>
          <a:p>
            <a:r>
              <a:rPr lang="en-US" dirty="0"/>
              <a:t>2. IPA</a:t>
            </a:r>
          </a:p>
          <a:p>
            <a:r>
              <a:rPr lang="en-US" dirty="0"/>
              <a:t>3. </a:t>
            </a:r>
            <a:r>
              <a:rPr lang="en-US" dirty="0" err="1"/>
              <a:t>RNA-seq</a:t>
            </a:r>
            <a:r>
              <a:rPr lang="en-US" altLang="zh-CN" dirty="0" err="1"/>
              <a:t>+Methyl-seq</a:t>
            </a:r>
            <a:endParaRPr lang="en-US" altLang="zh-CN" dirty="0"/>
          </a:p>
          <a:p>
            <a:r>
              <a:rPr lang="en-US" dirty="0"/>
              <a:t>4. </a:t>
            </a:r>
            <a:r>
              <a:rPr lang="en-US" dirty="0" err="1"/>
              <a:t>Validatiton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8EED1-8022-418F-95BC-0045680ED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30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4ABAD-A676-4741-98F7-05699388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9AE81-78D3-4487-8210-9E169955051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2" y="205740"/>
            <a:ext cx="6515735" cy="651573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4AE4EE1-70AD-452B-B065-67D765711F1A}"/>
              </a:ext>
            </a:extLst>
          </p:cNvPr>
          <p:cNvGrpSpPr/>
          <p:nvPr/>
        </p:nvGrpSpPr>
        <p:grpSpPr>
          <a:xfrm rot="10800000">
            <a:off x="8205120" y="870858"/>
            <a:ext cx="2736462" cy="1854484"/>
            <a:chOff x="6153839" y="1075764"/>
            <a:chExt cx="3385449" cy="231037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667907-81F3-4602-8E60-032B6BC11FA4}"/>
                </a:ext>
              </a:extLst>
            </p:cNvPr>
            <p:cNvSpPr/>
            <p:nvPr/>
          </p:nvSpPr>
          <p:spPr>
            <a:xfrm>
              <a:off x="6153839" y="1075764"/>
              <a:ext cx="2178156" cy="2310375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6076EB6-0BA1-4D8D-AF9D-3488D23BB159}"/>
                </a:ext>
              </a:extLst>
            </p:cNvPr>
            <p:cNvSpPr/>
            <p:nvPr/>
          </p:nvSpPr>
          <p:spPr>
            <a:xfrm>
              <a:off x="7281024" y="1075764"/>
              <a:ext cx="2258264" cy="2310372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CFC1305-1EB8-42F1-A9C7-4C129BCB6B8C}"/>
              </a:ext>
            </a:extLst>
          </p:cNvPr>
          <p:cNvGrpSpPr/>
          <p:nvPr/>
        </p:nvGrpSpPr>
        <p:grpSpPr>
          <a:xfrm>
            <a:off x="8191515" y="4124340"/>
            <a:ext cx="2736463" cy="1849040"/>
            <a:chOff x="5454979" y="1075763"/>
            <a:chExt cx="3945347" cy="23103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23F517-2225-4C30-A5EF-B97DE361EC52}"/>
                </a:ext>
              </a:extLst>
            </p:cNvPr>
            <p:cNvSpPr/>
            <p:nvPr/>
          </p:nvSpPr>
          <p:spPr>
            <a:xfrm>
              <a:off x="5454979" y="1075764"/>
              <a:ext cx="2631744" cy="2310373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6D11CAE-9788-4355-AF84-18346D59CC80}"/>
                </a:ext>
              </a:extLst>
            </p:cNvPr>
            <p:cNvSpPr/>
            <p:nvPr/>
          </p:nvSpPr>
          <p:spPr>
            <a:xfrm>
              <a:off x="6863805" y="1075763"/>
              <a:ext cx="2536521" cy="2310373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A542573-8206-416B-8F4B-21DEC2DE92F7}"/>
              </a:ext>
            </a:extLst>
          </p:cNvPr>
          <p:cNvSpPr txBox="1"/>
          <p:nvPr/>
        </p:nvSpPr>
        <p:spPr>
          <a:xfrm>
            <a:off x="9348540" y="16134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507873-07E8-492F-B773-750434507D71}"/>
              </a:ext>
            </a:extLst>
          </p:cNvPr>
          <p:cNvSpPr txBox="1"/>
          <p:nvPr/>
        </p:nvSpPr>
        <p:spPr>
          <a:xfrm>
            <a:off x="9341738" y="48641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EC1CE4-CE54-4E8B-86F6-9FC8BB81578B}"/>
              </a:ext>
            </a:extLst>
          </p:cNvPr>
          <p:cNvSpPr txBox="1"/>
          <p:nvPr/>
        </p:nvSpPr>
        <p:spPr>
          <a:xfrm>
            <a:off x="8278273" y="16134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263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1FA7BD-3D8C-4D0E-AD0F-C67FF0C1CA8D}"/>
              </a:ext>
            </a:extLst>
          </p:cNvPr>
          <p:cNvSpPr txBox="1"/>
          <p:nvPr/>
        </p:nvSpPr>
        <p:spPr>
          <a:xfrm>
            <a:off x="10103630" y="160956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1,393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3F718F-3EAE-49C7-AE63-B23A2747B394}"/>
              </a:ext>
            </a:extLst>
          </p:cNvPr>
          <p:cNvSpPr txBox="1"/>
          <p:nvPr/>
        </p:nvSpPr>
        <p:spPr>
          <a:xfrm>
            <a:off x="8378971" y="486419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6667B-3B6D-4821-91F9-57027F2B1630}"/>
              </a:ext>
            </a:extLst>
          </p:cNvPr>
          <p:cNvSpPr txBox="1"/>
          <p:nvPr/>
        </p:nvSpPr>
        <p:spPr>
          <a:xfrm>
            <a:off x="10017852" y="486419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1,120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5BE7C1-BF0C-4AC7-9ADB-51DD749418BC}"/>
              </a:ext>
            </a:extLst>
          </p:cNvPr>
          <p:cNvSpPr txBox="1"/>
          <p:nvPr/>
        </p:nvSpPr>
        <p:spPr>
          <a:xfrm>
            <a:off x="7076468" y="205740"/>
            <a:ext cx="1838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Fig2 Legend?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818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1183-B05E-4BA1-A065-1EF7DBF3F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686" y="21034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Fig 3. IPA gene, pathway, disease, network analysis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6AAAA-3EC0-4F31-A570-6CE837C23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115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60C2A-2B60-4C32-AEA3-A159FD681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86" y="136525"/>
            <a:ext cx="10515600" cy="1325563"/>
          </a:xfrm>
        </p:spPr>
        <p:txBody>
          <a:bodyPr/>
          <a:lstStyle/>
          <a:p>
            <a:r>
              <a:rPr lang="en-US" dirty="0"/>
              <a:t>Fig 4. Methyl-seq settings and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10770-FFE1-425A-AC14-C0F48159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7EEF77-950C-4348-9ABC-CE3194333E7C}"/>
              </a:ext>
            </a:extLst>
          </p:cNvPr>
          <p:cNvSpPr txBox="1"/>
          <p:nvPr/>
        </p:nvSpPr>
        <p:spPr>
          <a:xfrm>
            <a:off x="895855" y="1773752"/>
            <a:ext cx="92732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Dear Davit</a:t>
            </a:r>
          </a:p>
          <a:p>
            <a:r>
              <a:rPr lang="en-US" dirty="0"/>
              <a:t>Please write the legend for fig 4 and arrange fig 4.</a:t>
            </a:r>
          </a:p>
          <a:p>
            <a:endParaRPr lang="en-US" dirty="0"/>
          </a:p>
          <a:p>
            <a:r>
              <a:rPr lang="en-US" dirty="0"/>
              <a:t>Also the related Methodology part. (Applied DSS package)</a:t>
            </a:r>
          </a:p>
          <a:p>
            <a:endParaRPr lang="en-US" dirty="0"/>
          </a:p>
          <a:p>
            <a:r>
              <a:rPr lang="en-US" dirty="0"/>
              <a:t>What is the rule of getting the 20 genes? Cut-off</a:t>
            </a:r>
          </a:p>
        </p:txBody>
      </p:sp>
    </p:spTree>
    <p:extLst>
      <p:ext uri="{BB962C8B-B14F-4D97-AF65-F5344CB8AC3E}">
        <p14:creationId xmlns:p14="http://schemas.microsoft.com/office/powerpoint/2010/main" val="3984200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739E07-2DD6-40FB-B525-A55EE5C48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52D547-1F7B-4D62-ADE3-A9FEA744D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03" y="337183"/>
            <a:ext cx="9199722" cy="61331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EC111F-18AA-4940-A1BC-9EE39F9FA3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3" b="15405"/>
          <a:stretch/>
        </p:blipFill>
        <p:spPr>
          <a:xfrm>
            <a:off x="6411685" y="3536950"/>
            <a:ext cx="4071257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04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2A4720-2371-4441-BBB7-68BA5BDF4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2411D-34AA-40B5-AD1C-0BDB19F36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490" y="1245870"/>
            <a:ext cx="5665469" cy="4856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7F8117-6D7C-49D2-BD8B-29237922C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" y="1245870"/>
            <a:ext cx="5667375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38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C8E605-C247-4072-8262-528F35CF3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ACC5E-7A81-475D-9B50-0AD7F08D9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15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39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0AF577-A1EC-489F-BCF7-023EA765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97CF0-6129-4116-97C0-727FE928C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76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D7DF43-14A0-4CE1-A942-48FBD6A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ABC5E-240A-4120-8E2B-E8A542F9A83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8149A4-C0E5-49EB-89C4-89A0A30F2849}"/>
              </a:ext>
            </a:extLst>
          </p:cNvPr>
          <p:cNvSpPr txBox="1"/>
          <p:nvPr/>
        </p:nvSpPr>
        <p:spPr>
          <a:xfrm rot="2356991">
            <a:off x="4247353" y="2614506"/>
            <a:ext cx="34726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OLD PLOT!</a:t>
            </a:r>
          </a:p>
        </p:txBody>
      </p:sp>
    </p:spTree>
    <p:extLst>
      <p:ext uri="{BB962C8B-B14F-4D97-AF65-F5344CB8AC3E}">
        <p14:creationId xmlns:p14="http://schemas.microsoft.com/office/powerpoint/2010/main" val="2395060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CF1767-116B-4312-BB11-C63E43DED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0BEE-1656-49AC-9AB8-5A9997A97D5A}"/>
              </a:ext>
            </a:extLst>
          </p:cNvPr>
          <p:cNvSpPr txBox="1"/>
          <p:nvPr/>
        </p:nvSpPr>
        <p:spPr>
          <a:xfrm>
            <a:off x="2341879" y="2247455"/>
            <a:ext cx="92342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/>
              <a:t>Fig 5. RNA-seq and Methyl-seq correlation</a:t>
            </a:r>
          </a:p>
          <a:p>
            <a:pPr algn="ctr"/>
            <a:r>
              <a:rPr lang="en-US" altLang="zh-CN" sz="2800" dirty="0"/>
              <a:t>Dear Davit</a:t>
            </a:r>
          </a:p>
          <a:p>
            <a:pPr algn="ctr"/>
            <a:r>
              <a:rPr lang="en-US" altLang="zh-CN" sz="2800" dirty="0"/>
              <a:t>Please add the donut heatmap figure and legend here</a:t>
            </a:r>
          </a:p>
          <a:p>
            <a:pPr algn="ctr"/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659196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E110F1-C46F-4E12-B4FE-CDEC72E6A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22E03-3B9A-4E8B-A5E0-A2709C13E3B9}"/>
              </a:ext>
            </a:extLst>
          </p:cNvPr>
          <p:cNvSpPr/>
          <p:nvPr/>
        </p:nvSpPr>
        <p:spPr>
          <a:xfrm>
            <a:off x="3808044" y="1179864"/>
            <a:ext cx="55136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Figure6 Genes of Interest (4)</a:t>
            </a:r>
          </a:p>
        </p:txBody>
      </p:sp>
    </p:spTree>
    <p:extLst>
      <p:ext uri="{BB962C8B-B14F-4D97-AF65-F5344CB8AC3E}">
        <p14:creationId xmlns:p14="http://schemas.microsoft.com/office/powerpoint/2010/main" val="287654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FFD80-170A-4A54-9BD7-628EF0B8B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25"/>
            <a:ext cx="10515600" cy="6040438"/>
          </a:xfrm>
        </p:spPr>
        <p:txBody>
          <a:bodyPr/>
          <a:lstStyle/>
          <a:p>
            <a:r>
              <a:rPr lang="en-US" dirty="0"/>
              <a:t>Identification of novel targets of diabetic nephropathy and PEDF peptide treatment using RNA-seq</a:t>
            </a:r>
          </a:p>
          <a:p>
            <a:pPr marL="0" indent="0">
              <a:buNone/>
            </a:pPr>
            <a:r>
              <a:rPr lang="en-US" dirty="0"/>
              <a:t>Methodology</a:t>
            </a:r>
          </a:p>
          <a:p>
            <a:r>
              <a:rPr lang="en-US" dirty="0"/>
              <a:t>Library preparation and sequencing</a:t>
            </a:r>
          </a:p>
          <a:p>
            <a:r>
              <a:rPr lang="en-US" dirty="0"/>
              <a:t>Quality control, mapping and quantification of RNA-Seq reads</a:t>
            </a:r>
          </a:p>
          <a:p>
            <a:r>
              <a:rPr lang="en-US" dirty="0"/>
              <a:t>Differential Gene Expression (DEG) analysis</a:t>
            </a:r>
          </a:p>
          <a:p>
            <a:r>
              <a:rPr lang="en-US" dirty="0"/>
              <a:t>Methylation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43566-6F2A-4988-BC9A-4AA28F0B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48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EB514E-DCCB-447A-9DC7-C53E29AAB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D3A1EF2-E2F5-49D5-B6B4-E3B4DEFE85E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BA7051-C960-4591-8EB0-E4CC3D42F5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674871"/>
              </p:ext>
            </p:extLst>
          </p:nvPr>
        </p:nvGraphicFramePr>
        <p:xfrm>
          <a:off x="1216058" y="1648506"/>
          <a:ext cx="9855463" cy="35548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9001">
                  <a:extLst>
                    <a:ext uri="{9D8B030D-6E8A-4147-A177-3AD203B41FA5}">
                      <a16:colId xmlns:a16="http://schemas.microsoft.com/office/drawing/2014/main" val="440444720"/>
                    </a:ext>
                  </a:extLst>
                </a:gridCol>
                <a:gridCol w="2065751">
                  <a:extLst>
                    <a:ext uri="{9D8B030D-6E8A-4147-A177-3AD203B41FA5}">
                      <a16:colId xmlns:a16="http://schemas.microsoft.com/office/drawing/2014/main" val="2337983243"/>
                    </a:ext>
                  </a:extLst>
                </a:gridCol>
                <a:gridCol w="2168119">
                  <a:extLst>
                    <a:ext uri="{9D8B030D-6E8A-4147-A177-3AD203B41FA5}">
                      <a16:colId xmlns:a16="http://schemas.microsoft.com/office/drawing/2014/main" val="2932403731"/>
                    </a:ext>
                  </a:extLst>
                </a:gridCol>
                <a:gridCol w="2065751">
                  <a:extLst>
                    <a:ext uri="{9D8B030D-6E8A-4147-A177-3AD203B41FA5}">
                      <a16:colId xmlns:a16="http://schemas.microsoft.com/office/drawing/2014/main" val="2377866790"/>
                    </a:ext>
                  </a:extLst>
                </a:gridCol>
                <a:gridCol w="1546841">
                  <a:extLst>
                    <a:ext uri="{9D8B030D-6E8A-4147-A177-3AD203B41FA5}">
                      <a16:colId xmlns:a16="http://schemas.microsoft.com/office/drawing/2014/main" val="3771692052"/>
                    </a:ext>
                  </a:extLst>
                </a:gridCol>
              </a:tblGrid>
              <a:tr h="840985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HG-LG DNA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TIIA-HG DNA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HG-LG-fold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TIIA-HG-fold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2344690905"/>
                  </a:ext>
                </a:extLst>
              </a:tr>
              <a:tr h="46821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Fgl2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-10.32419281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7.26531998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5.34555211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0.272532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3317558290"/>
                  </a:ext>
                </a:extLst>
              </a:tr>
              <a:tr h="46821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</a:rPr>
                        <a:t>Gulo</a:t>
                      </a:r>
                      <a:r>
                        <a:rPr lang="en-US" sz="2400" u="none" strike="noStrike" dirty="0">
                          <a:effectLst/>
                        </a:rPr>
                        <a:t>/(GLO)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18.5300207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-14.5256917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0.121489821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3.997138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49577114"/>
                  </a:ext>
                </a:extLst>
              </a:tr>
              <a:tr h="84098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Kcnip2/KChIP2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11.567276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-4.748313441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0.121489821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3.997138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1661448543"/>
                  </a:ext>
                </a:extLst>
              </a:tr>
              <a:tr h="468218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3419104347"/>
                  </a:ext>
                </a:extLst>
              </a:tr>
              <a:tr h="46821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Bmp8b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-1.188811189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-12.27375566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0.2242889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5.995706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20" marR="14120" marT="14120" marB="0" anchor="b"/>
                </a:tc>
                <a:extLst>
                  <a:ext uri="{0D108BD9-81ED-4DB2-BD59-A6C34878D82A}">
                    <a16:rowId xmlns:a16="http://schemas.microsoft.com/office/drawing/2014/main" val="25281025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784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209840-E798-4260-92F4-2D4EED62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C9899-8B14-4928-83B3-1443027DF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F1D7D9-583C-46DD-89A5-3AADB5F1F6C3}"/>
              </a:ext>
            </a:extLst>
          </p:cNvPr>
          <p:cNvSpPr/>
          <p:nvPr/>
        </p:nvSpPr>
        <p:spPr>
          <a:xfrm>
            <a:off x="6563360" y="136525"/>
            <a:ext cx="44704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Entrez Gene Name: </a:t>
            </a:r>
          </a:p>
          <a:p>
            <a:r>
              <a:rPr lang="en-US" dirty="0"/>
              <a:t> bone morphogenetic protein 8b </a:t>
            </a:r>
          </a:p>
          <a:p>
            <a:endParaRPr lang="en-US" dirty="0"/>
          </a:p>
          <a:p>
            <a:r>
              <a:rPr lang="en-US" dirty="0"/>
              <a:t>Synonym(s): </a:t>
            </a:r>
          </a:p>
          <a:p>
            <a:r>
              <a:rPr lang="en-US" dirty="0"/>
              <a:t> bone morphogenetic protein 8b, Op3 </a:t>
            </a:r>
          </a:p>
          <a:p>
            <a:endParaRPr lang="en-US" dirty="0"/>
          </a:p>
          <a:p>
            <a:r>
              <a:rPr lang="en-US" dirty="0"/>
              <a:t>role in cell:  </a:t>
            </a:r>
          </a:p>
          <a:p>
            <a:r>
              <a:rPr lang="en-US" dirty="0"/>
              <a:t> abnormal morphology, number, lack, apoptosis, development, morphology, quantity, differentiation, proliferation </a:t>
            </a:r>
          </a:p>
          <a:p>
            <a:endParaRPr lang="en-US" dirty="0"/>
          </a:p>
          <a:p>
            <a:r>
              <a:rPr lang="en-US" dirty="0"/>
              <a:t>disease:  </a:t>
            </a:r>
          </a:p>
          <a:p>
            <a:r>
              <a:rPr lang="en-US" dirty="0"/>
              <a:t> growth failure, developmental delay, hyperplasia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Loss of BMP8B substantially increases susceptibility to diet-induced obesity</a:t>
            </a:r>
          </a:p>
        </p:txBody>
      </p:sp>
    </p:spTree>
    <p:extLst>
      <p:ext uri="{BB962C8B-B14F-4D97-AF65-F5344CB8AC3E}">
        <p14:creationId xmlns:p14="http://schemas.microsoft.com/office/powerpoint/2010/main" val="2180713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652508-9F03-4381-8D04-AC4F98DBA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B9802D-DA8F-4E6C-B973-A45EA36C4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0"/>
            <a:ext cx="6858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C165FAC-CDEB-4365-9018-0C4EFB5288F9}"/>
              </a:ext>
            </a:extLst>
          </p:cNvPr>
          <p:cNvSpPr/>
          <p:nvPr/>
        </p:nvSpPr>
        <p:spPr>
          <a:xfrm>
            <a:off x="6827520" y="0"/>
            <a:ext cx="521207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Entrez Gene Name: </a:t>
            </a:r>
          </a:p>
          <a:p>
            <a:r>
              <a:rPr lang="en-US" dirty="0"/>
              <a:t> fibrinogen like 2 </a:t>
            </a:r>
          </a:p>
          <a:p>
            <a:endParaRPr lang="en-US" dirty="0"/>
          </a:p>
          <a:p>
            <a:r>
              <a:rPr lang="en-US" dirty="0"/>
              <a:t>Synonym(s): </a:t>
            </a:r>
          </a:p>
          <a:p>
            <a:r>
              <a:rPr lang="en-US" dirty="0"/>
              <a:t> AI385601, fibrinogen-like 2, fibrinogen-like protein 2, FIBROLEUKIN, </a:t>
            </a:r>
            <a:r>
              <a:rPr lang="en-US" dirty="0" err="1"/>
              <a:t>musfiblp</a:t>
            </a:r>
            <a:r>
              <a:rPr lang="en-US" dirty="0"/>
              <a:t>, PCA protein (70 </a:t>
            </a:r>
            <a:r>
              <a:rPr lang="en-US" dirty="0" err="1"/>
              <a:t>kDa</a:t>
            </a:r>
            <a:r>
              <a:rPr lang="en-US" dirty="0"/>
              <a:t>), pT49, T49 </a:t>
            </a:r>
          </a:p>
          <a:p>
            <a:r>
              <a:rPr lang="en-US" dirty="0"/>
              <a:t>role in cell:  </a:t>
            </a:r>
          </a:p>
          <a:p>
            <a:r>
              <a:rPr lang="en-US" dirty="0"/>
              <a:t> degranulation, production in, necrosis, cellular infiltration by, proliferation, apoptosis </a:t>
            </a:r>
          </a:p>
          <a:p>
            <a:endParaRPr lang="en-US" dirty="0"/>
          </a:p>
          <a:p>
            <a:r>
              <a:rPr lang="en-US" dirty="0"/>
              <a:t>disease:  </a:t>
            </a:r>
          </a:p>
          <a:p>
            <a:r>
              <a:rPr lang="en-US" dirty="0"/>
              <a:t> uterine serous papillary cancer, systemic juvenile idiopathic arthritis </a:t>
            </a:r>
          </a:p>
          <a:p>
            <a:endParaRPr lang="en-US" dirty="0"/>
          </a:p>
          <a:p>
            <a:r>
              <a:rPr lang="en-US" dirty="0"/>
              <a:t>Fgl2                  Fibrinogen-like protein 2 expression correlates with </a:t>
            </a:r>
            <a:r>
              <a:rPr lang="en-US" dirty="0" err="1"/>
              <a:t>microthrombosis</a:t>
            </a:r>
            <a:r>
              <a:rPr lang="en-US" dirty="0"/>
              <a:t> in rats with type 2 diabetic nephropathy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9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0D5E32-0D8B-4073-924A-0110E50C4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C612B-7F1F-4A18-A009-5734973B1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0"/>
            <a:ext cx="6858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D9850C-64A7-462F-9C12-2F65DCFC2A7D}"/>
              </a:ext>
            </a:extLst>
          </p:cNvPr>
          <p:cNvSpPr/>
          <p:nvPr/>
        </p:nvSpPr>
        <p:spPr>
          <a:xfrm>
            <a:off x="6543040" y="0"/>
            <a:ext cx="556768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Entrez Gene Name: </a:t>
            </a:r>
          </a:p>
          <a:p>
            <a:r>
              <a:rPr lang="en-US" dirty="0"/>
              <a:t> </a:t>
            </a:r>
            <a:r>
              <a:rPr lang="en-US" dirty="0" err="1"/>
              <a:t>gulonolactone</a:t>
            </a:r>
            <a:r>
              <a:rPr lang="en-US" dirty="0"/>
              <a:t> (L-) oxidase </a:t>
            </a:r>
          </a:p>
          <a:p>
            <a:endParaRPr lang="en-US" dirty="0"/>
          </a:p>
          <a:p>
            <a:r>
              <a:rPr lang="en-US" dirty="0"/>
              <a:t>Synonym(s): </a:t>
            </a:r>
          </a:p>
          <a:p>
            <a:r>
              <a:rPr lang="en-US" dirty="0"/>
              <a:t> 5730581M22, AU018375, BC028822, D-Arabino-1,4-lactone oxidase (GULO) similar, GLO, </a:t>
            </a:r>
            <a:r>
              <a:rPr lang="en-US" dirty="0" err="1"/>
              <a:t>gulonolactone</a:t>
            </a:r>
            <a:r>
              <a:rPr lang="en-US" dirty="0"/>
              <a:t> (L-) oxidase, LGO, L-</a:t>
            </a:r>
            <a:r>
              <a:rPr lang="en-US" dirty="0" err="1"/>
              <a:t>gulono</a:t>
            </a:r>
            <a:r>
              <a:rPr lang="en-US" dirty="0"/>
              <a:t>-gamma-lactone oxidase, L-</a:t>
            </a:r>
            <a:r>
              <a:rPr lang="en-US" dirty="0" err="1"/>
              <a:t>Gulonolactone</a:t>
            </a:r>
            <a:r>
              <a:rPr lang="en-US" dirty="0"/>
              <a:t> oxidase, L-</a:t>
            </a:r>
            <a:r>
              <a:rPr lang="en-US" dirty="0" err="1"/>
              <a:t>gulono</a:t>
            </a:r>
            <a:r>
              <a:rPr lang="en-US" dirty="0"/>
              <a:t>-</a:t>
            </a:r>
            <a:r>
              <a:rPr lang="el-GR" dirty="0"/>
              <a:t>γ-</a:t>
            </a:r>
            <a:r>
              <a:rPr lang="en-US" dirty="0"/>
              <a:t>lactone oxidase, LOC100505222, </a:t>
            </a:r>
            <a:r>
              <a:rPr lang="en-US" dirty="0" err="1"/>
              <a:t>sfx</a:t>
            </a:r>
            <a:r>
              <a:rPr lang="en-US" dirty="0"/>
              <a:t>, </a:t>
            </a:r>
            <a:r>
              <a:rPr lang="en-US" dirty="0" err="1"/>
              <a:t>unh</a:t>
            </a:r>
            <a:r>
              <a:rPr lang="en-US" dirty="0"/>
              <a:t>, unhip </a:t>
            </a:r>
          </a:p>
          <a:p>
            <a:endParaRPr lang="en-US" dirty="0"/>
          </a:p>
          <a:p>
            <a:r>
              <a:rPr lang="en-US" dirty="0"/>
              <a:t>role in cell:  </a:t>
            </a:r>
          </a:p>
          <a:p>
            <a:r>
              <a:rPr lang="en-US" dirty="0"/>
              <a:t> number, expression in, proliferation </a:t>
            </a:r>
          </a:p>
          <a:p>
            <a:endParaRPr lang="en-US" dirty="0"/>
          </a:p>
          <a:p>
            <a:r>
              <a:rPr lang="en-US" b="1" dirty="0"/>
              <a:t>disease:  </a:t>
            </a:r>
          </a:p>
          <a:p>
            <a:r>
              <a:rPr lang="en-US" b="1" dirty="0"/>
              <a:t> weight loss, growth failure, anemia, bleeding, desquamation </a:t>
            </a:r>
          </a:p>
          <a:p>
            <a:r>
              <a:rPr lang="en-US" dirty="0"/>
              <a:t>the activity of L-</a:t>
            </a:r>
            <a:r>
              <a:rPr lang="en-US" dirty="0" err="1"/>
              <a:t>gulono</a:t>
            </a:r>
            <a:r>
              <a:rPr lang="en-US" dirty="0"/>
              <a:t>-gamma-lactone oxidase (GLO), a terminal enzyme of AA biosynthesis [14], is impaired in diabetic animals and decreased GLO activity impairs the ability to synthesize AA [15].	</a:t>
            </a:r>
          </a:p>
          <a:p>
            <a:r>
              <a:rPr lang="en-US" dirty="0"/>
              <a:t>Impaired ascorbic acid metabolism in streptozotocin-induced diabetic rats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595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B1A4B1-04ED-450E-9763-1825C85AB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AFB0B-D3A5-4F06-9C74-36A23C074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525"/>
            <a:ext cx="6858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E3F7CEC-F3AB-4158-BE71-65857BCC8B38}"/>
              </a:ext>
            </a:extLst>
          </p:cNvPr>
          <p:cNvSpPr/>
          <p:nvPr/>
        </p:nvSpPr>
        <p:spPr>
          <a:xfrm>
            <a:off x="6705600" y="0"/>
            <a:ext cx="535432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Entrez Gene Name: </a:t>
            </a:r>
          </a:p>
          <a:p>
            <a:r>
              <a:rPr lang="en-US" dirty="0"/>
              <a:t> potassium voltage-gated channel interacting protein 2 </a:t>
            </a:r>
          </a:p>
          <a:p>
            <a:endParaRPr lang="en-US" dirty="0"/>
          </a:p>
          <a:p>
            <a:r>
              <a:rPr lang="en-US" dirty="0"/>
              <a:t>Synonym(s): </a:t>
            </a:r>
          </a:p>
          <a:p>
            <a:r>
              <a:rPr lang="en-US" dirty="0"/>
              <a:t> AI851528, KCHIP2, </a:t>
            </a:r>
            <a:r>
              <a:rPr lang="en-US" dirty="0" err="1"/>
              <a:t>Kv</a:t>
            </a:r>
            <a:r>
              <a:rPr lang="en-US" dirty="0"/>
              <a:t> channel-interacting protein 2, </a:t>
            </a:r>
            <a:r>
              <a:rPr lang="en-US" dirty="0" err="1"/>
              <a:t>Kv</a:t>
            </a:r>
            <a:r>
              <a:rPr lang="en-US" dirty="0"/>
              <a:t> channel-interacting protein 2-like, LOC100911951, potassium voltage-gated channel interacting protein 2 </a:t>
            </a:r>
          </a:p>
          <a:p>
            <a:r>
              <a:rPr lang="en-US" dirty="0"/>
              <a:t>role in cell:  </a:t>
            </a:r>
          </a:p>
          <a:p>
            <a:r>
              <a:rPr lang="en-US" dirty="0"/>
              <a:t> function, excitability </a:t>
            </a:r>
          </a:p>
          <a:p>
            <a:endParaRPr lang="en-US" dirty="0"/>
          </a:p>
          <a:p>
            <a:r>
              <a:rPr lang="en-US" dirty="0"/>
              <a:t>disease:  </a:t>
            </a:r>
          </a:p>
          <a:p>
            <a:r>
              <a:rPr lang="en-US" dirty="0"/>
              <a:t> systemic lupus erythematosus, arrhythmia, seizures, Huntington disease </a:t>
            </a:r>
          </a:p>
          <a:p>
            <a:endParaRPr lang="en-US" dirty="0"/>
          </a:p>
          <a:p>
            <a:r>
              <a:rPr lang="en-US" dirty="0"/>
              <a:t>Kcnip2/KChIP2	Type 2 diabetes induces </a:t>
            </a:r>
            <a:r>
              <a:rPr lang="en-US" dirty="0" err="1"/>
              <a:t>subendocardium</a:t>
            </a:r>
            <a:r>
              <a:rPr lang="en-US" dirty="0"/>
              <a:t>-predominant reduction in transient outward K+ current with downregulation of Kv4.2 and KChIP2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7202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87314-3F7A-4433-B074-50A105E0E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B26161-8155-4478-A6EC-1AC62E80CD06}"/>
              </a:ext>
            </a:extLst>
          </p:cNvPr>
          <p:cNvSpPr txBox="1"/>
          <p:nvPr/>
        </p:nvSpPr>
        <p:spPr>
          <a:xfrm>
            <a:off x="2396713" y="6334780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Fig 7. RNA qPCR validation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22B871-6CA1-464C-B1D8-1A081833B6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5802434"/>
              </p:ext>
            </p:extLst>
          </p:nvPr>
        </p:nvGraphicFramePr>
        <p:xfrm>
          <a:off x="2320630" y="389265"/>
          <a:ext cx="8201025" cy="620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Prism 7" r:id="rId3" imgW="3457663" imgH="2729877" progId="Prism7.Document">
                  <p:embed/>
                </p:oleObj>
              </mc:Choice>
              <mc:Fallback>
                <p:oleObj name="Prism 7" r:id="rId3" imgW="3457663" imgH="2729877" progId="Prism7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20630" y="389265"/>
                        <a:ext cx="8201025" cy="620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76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417D-3310-4445-8B90-82D5381E4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Fig 1 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7DB26-8A9C-4184-BA26-ECDED6101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84408-6DE6-4E19-9E80-3299F17B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4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31EDE3-E6D5-46F7-A75C-3185FD5CCE4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600200" y="381000"/>
          <a:ext cx="2370138" cy="215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Prism 7" r:id="rId3" imgW="4399778" imgH="3995083" progId="Prism7.Document">
                  <p:embed/>
                </p:oleObj>
              </mc:Choice>
              <mc:Fallback>
                <p:oleObj name="Prism 7" r:id="rId3" imgW="4399778" imgH="3995083" progId="Prism7.Document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531EDE3-E6D5-46F7-A75C-3185FD5CCE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381000"/>
                        <a:ext cx="2370138" cy="215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37D2D6-B46E-475E-A71C-10B4BB45E975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600201" y="2590801"/>
          <a:ext cx="2362199" cy="21591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0" name="Prism 7" r:id="rId5" imgW="4288496" imgH="3917313" progId="Prism7.Document">
                  <p:embed/>
                </p:oleObj>
              </mc:Choice>
              <mc:Fallback>
                <p:oleObj name="Prism 7" r:id="rId5" imgW="4288496" imgH="3917313" progId="Prism7.Document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137D2D6-B46E-475E-A71C-10B4BB45E9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00201" y="2590801"/>
                        <a:ext cx="2362199" cy="21591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0A5B853-C74E-4B4A-854C-5FAC8903A94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733800" y="304800"/>
          <a:ext cx="2362200" cy="223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" name="Prism 7" r:id="rId7" imgW="4288496" imgH="4054491" progId="Prism7.Document">
                  <p:embed/>
                </p:oleObj>
              </mc:Choice>
              <mc:Fallback>
                <p:oleObj name="Prism 7" r:id="rId7" imgW="4288496" imgH="4054491" progId="Prism7.Document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90A5B853-C74E-4B4A-854C-5FAC8903A9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33800" y="304800"/>
                        <a:ext cx="2362200" cy="2233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E25DF8-EFB8-45B0-BB93-F71E82AAA7F2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3777407" y="2622107"/>
          <a:ext cx="2362199" cy="2158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2" name="Prism 7" r:id="rId9" imgW="4288496" imgH="3917313" progId="Prism7.Document">
                  <p:embed/>
                </p:oleObj>
              </mc:Choice>
              <mc:Fallback>
                <p:oleObj name="Prism 7" r:id="rId9" imgW="4288496" imgH="3917313" progId="Prism7.Document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3E25DF8-EFB8-45B0-BB93-F71E82AAA7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777407" y="2622107"/>
                        <a:ext cx="2362199" cy="2158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929F1A-4544-4D04-8A3A-51F93F7D8C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942427"/>
              </p:ext>
            </p:extLst>
          </p:nvPr>
        </p:nvGraphicFramePr>
        <p:xfrm>
          <a:off x="6115718" y="1143001"/>
          <a:ext cx="4314976" cy="393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Prism 7" r:id="rId11" imgW="3460904" imgH="3157973" progId="Prism7.Document">
                  <p:embed/>
                </p:oleObj>
              </mc:Choice>
              <mc:Fallback>
                <p:oleObj name="Prism 7" r:id="rId11" imgW="3460904" imgH="3157973" progId="Prism7.Document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D929F1A-4544-4D04-8A3A-51F93F7D8C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5718" y="1143001"/>
                        <a:ext cx="4314976" cy="3938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80DD26-5C25-4D17-91FC-11772E2EDCCE}"/>
              </a:ext>
            </a:extLst>
          </p:cNvPr>
          <p:cNvSpPr txBox="1"/>
          <p:nvPr/>
        </p:nvSpPr>
        <p:spPr>
          <a:xfrm>
            <a:off x="1676400" y="1524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CBB588-2FCE-483A-8552-DD99F3C9BD64}"/>
              </a:ext>
            </a:extLst>
          </p:cNvPr>
          <p:cNvSpPr txBox="1"/>
          <p:nvPr/>
        </p:nvSpPr>
        <p:spPr>
          <a:xfrm>
            <a:off x="3842402" y="131388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2880DD26-5C25-4D17-91FC-11772E2EDCCE}"/>
              </a:ext>
            </a:extLst>
          </p:cNvPr>
          <p:cNvSpPr txBox="1"/>
          <p:nvPr/>
        </p:nvSpPr>
        <p:spPr>
          <a:xfrm>
            <a:off x="1595153" y="2401346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2880DD26-5C25-4D17-91FC-11772E2EDCCE}"/>
              </a:ext>
            </a:extLst>
          </p:cNvPr>
          <p:cNvSpPr txBox="1"/>
          <p:nvPr/>
        </p:nvSpPr>
        <p:spPr>
          <a:xfrm>
            <a:off x="3842402" y="2367658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2880DD26-5C25-4D17-91FC-11772E2EDCCE}"/>
              </a:ext>
            </a:extLst>
          </p:cNvPr>
          <p:cNvSpPr txBox="1"/>
          <p:nvPr/>
        </p:nvSpPr>
        <p:spPr>
          <a:xfrm>
            <a:off x="6477000" y="773668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6B9968-C57F-4520-A8F0-7610C1B2F4E3}"/>
              </a:ext>
            </a:extLst>
          </p:cNvPr>
          <p:cNvSpPr txBox="1"/>
          <p:nvPr/>
        </p:nvSpPr>
        <p:spPr>
          <a:xfrm>
            <a:off x="1762812" y="5184742"/>
            <a:ext cx="812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 1. ROS detection</a:t>
            </a:r>
          </a:p>
        </p:txBody>
      </p:sp>
    </p:spTree>
    <p:extLst>
      <p:ext uri="{BB962C8B-B14F-4D97-AF65-F5344CB8AC3E}">
        <p14:creationId xmlns:p14="http://schemas.microsoft.com/office/powerpoint/2010/main" val="2985733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1BA1D2-C4E1-46A7-A6CE-40BD33E44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1727" y="790877"/>
            <a:ext cx="8067058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28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19650-E272-4964-9D99-C47D4A6E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 2 RNA-seq settings and results</a:t>
            </a:r>
            <a:br>
              <a:rPr lang="en-US" dirty="0"/>
            </a:br>
            <a:r>
              <a:rPr lang="en-US" dirty="0"/>
              <a:t>Select either 2 from the 4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20FB6-3854-49E3-BE90-A7EE18A33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Dear Davit:</a:t>
            </a:r>
          </a:p>
          <a:p>
            <a:r>
              <a:rPr lang="en-US" dirty="0"/>
              <a:t>Please add legend to Fig2 </a:t>
            </a:r>
            <a:r>
              <a:rPr lang="en-US" altLang="zh-CN" dirty="0"/>
              <a:t>(Could you please provide normal heatmap also) </a:t>
            </a:r>
            <a:r>
              <a:rPr lang="en-US" dirty="0"/>
              <a:t>and write something of method based on the description below.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75C49-7994-4023-BDF2-1DD98B3C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09FC0FC-F194-421C-A712-2219A0BB95EF}"/>
              </a:ext>
            </a:extLst>
          </p:cNvPr>
          <p:cNvSpPr txBox="1">
            <a:spLocks/>
          </p:cNvSpPr>
          <p:nvPr/>
        </p:nvSpPr>
        <p:spPr>
          <a:xfrm>
            <a:off x="838200" y="3425186"/>
            <a:ext cx="9272047" cy="306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FastQ</a:t>
            </a:r>
            <a:r>
              <a:rPr lang="en-US" dirty="0"/>
              <a:t> files were processed by </a:t>
            </a:r>
            <a:r>
              <a:rPr lang="en-US" dirty="0" err="1"/>
              <a:t>Renyi</a:t>
            </a:r>
            <a:r>
              <a:rPr lang="en-US" dirty="0"/>
              <a:t> (</a:t>
            </a:r>
            <a:r>
              <a:rPr lang="fr-FR" i="1" dirty="0"/>
              <a:t>mes13_featurecounts_Dec2017_david.csv</a:t>
            </a:r>
            <a:r>
              <a:rPr lang="fr-FR" dirty="0"/>
              <a:t>) in </a:t>
            </a:r>
            <a:r>
              <a:rPr lang="fr-FR" dirty="0" err="1"/>
              <a:t>December</a:t>
            </a:r>
            <a:r>
              <a:rPr lang="fr-FR" dirty="0"/>
              <a:t> 2017</a:t>
            </a:r>
            <a:endParaRPr lang="en-US" dirty="0"/>
          </a:p>
          <a:p>
            <a:endParaRPr lang="en-US" dirty="0"/>
          </a:p>
          <a:p>
            <a:r>
              <a:rPr lang="en-US" dirty="0"/>
              <a:t>Table contains 24,421 genes found in  3 samples: LG, HG and TIIA</a:t>
            </a:r>
          </a:p>
          <a:p>
            <a:endParaRPr lang="en-US" dirty="0"/>
          </a:p>
          <a:p>
            <a:r>
              <a:rPr lang="en-US" dirty="0"/>
              <a:t>Removed genes with low counts (&lt; 21 across all 7 samples). 13,954 genes left.</a:t>
            </a:r>
          </a:p>
          <a:p>
            <a:endParaRPr lang="en-US" dirty="0"/>
          </a:p>
          <a:p>
            <a:r>
              <a:rPr lang="en-US" dirty="0"/>
              <a:t>Applied </a:t>
            </a:r>
            <a:r>
              <a:rPr lang="en-US" dirty="0" err="1"/>
              <a:t>DEGseq</a:t>
            </a:r>
            <a:r>
              <a:rPr lang="en-US" dirty="0"/>
              <a:t> (“Identify Differentially Expressed Genes from RNA-seq data”, </a:t>
            </a:r>
            <a:r>
              <a:rPr lang="en-US" dirty="0" err="1"/>
              <a:t>Likun</a:t>
            </a:r>
            <a:r>
              <a:rPr lang="en-US" dirty="0"/>
              <a:t> Wang et al)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148A67-3CE4-4E25-8610-7474F1563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06481-860C-4734-8E6F-CA0B79A98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69950"/>
            <a:ext cx="5486400" cy="548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A6ED1B-053D-4FA4-8440-F1C1820EF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990" y="86995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649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4ABAD-A676-4741-98F7-05699388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9AE81-78D3-4487-8210-9E16995505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" y="205740"/>
            <a:ext cx="6515735" cy="651573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1C8DA7-FE1E-4188-BFDC-1670F684BC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180805" y="1373794"/>
          <a:ext cx="2489200" cy="4023360"/>
        </p:xfrm>
        <a:graphic>
          <a:graphicData uri="http://schemas.openxmlformats.org/drawingml/2006/table">
            <a:tbl>
              <a:tblPr/>
              <a:tblGrid>
                <a:gridCol w="939800">
                  <a:extLst>
                    <a:ext uri="{9D8B030D-6E8A-4147-A177-3AD203B41FA5}">
                      <a16:colId xmlns:a16="http://schemas.microsoft.com/office/drawing/2014/main" val="63412090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13593959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55272587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HG-LG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TIIA-HG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5424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Hsd3b2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995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5330417C22Rik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2.681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3383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Mab21l3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0010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Lrrc15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710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Pkd1l3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4281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Inpp5d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1379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Evpl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21517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Tdrd5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8098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Kcnj2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9458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Hic1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-0.683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3837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Bok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9873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Rnf144a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7443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Itgb6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-0.663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4971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Tgfb1i1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126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Acta2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04771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Col7a1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19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Trabd2b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88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Upk3b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-1.133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1.409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9074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Atp2a1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-2.041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91405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Ankrd61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8707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Il23r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58091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5364A1-7BE3-44C0-B1EC-32CDEFD99E51}"/>
              </a:ext>
            </a:extLst>
          </p:cNvPr>
          <p:cNvSpPr txBox="1"/>
          <p:nvPr/>
        </p:nvSpPr>
        <p:spPr>
          <a:xfrm>
            <a:off x="9180805" y="839755"/>
            <a:ext cx="2689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log differences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4AE4EE1-70AD-452B-B065-67D765711F1A}"/>
              </a:ext>
            </a:extLst>
          </p:cNvPr>
          <p:cNvGrpSpPr/>
          <p:nvPr/>
        </p:nvGrpSpPr>
        <p:grpSpPr>
          <a:xfrm rot="10800000">
            <a:off x="5799377" y="1110343"/>
            <a:ext cx="2736462" cy="1854484"/>
            <a:chOff x="6153839" y="1075764"/>
            <a:chExt cx="3385449" cy="231037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667907-81F3-4602-8E60-032B6BC11FA4}"/>
                </a:ext>
              </a:extLst>
            </p:cNvPr>
            <p:cNvSpPr/>
            <p:nvPr/>
          </p:nvSpPr>
          <p:spPr>
            <a:xfrm>
              <a:off x="6153839" y="1075764"/>
              <a:ext cx="2178156" cy="2310375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6076EB6-0BA1-4D8D-AF9D-3488D23BB159}"/>
                </a:ext>
              </a:extLst>
            </p:cNvPr>
            <p:cNvSpPr/>
            <p:nvPr/>
          </p:nvSpPr>
          <p:spPr>
            <a:xfrm>
              <a:off x="7281024" y="1075764"/>
              <a:ext cx="2258264" cy="2310372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CFC1305-1EB8-42F1-A9C7-4C129BCB6B8C}"/>
              </a:ext>
            </a:extLst>
          </p:cNvPr>
          <p:cNvGrpSpPr/>
          <p:nvPr/>
        </p:nvGrpSpPr>
        <p:grpSpPr>
          <a:xfrm>
            <a:off x="5785772" y="4363825"/>
            <a:ext cx="2736463" cy="1849040"/>
            <a:chOff x="5454979" y="1075763"/>
            <a:chExt cx="3945347" cy="23103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23F517-2225-4C30-A5EF-B97DE361EC52}"/>
                </a:ext>
              </a:extLst>
            </p:cNvPr>
            <p:cNvSpPr/>
            <p:nvPr/>
          </p:nvSpPr>
          <p:spPr>
            <a:xfrm>
              <a:off x="5454979" y="1075764"/>
              <a:ext cx="2631744" cy="2310373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6D11CAE-9788-4355-AF84-18346D59CC80}"/>
                </a:ext>
              </a:extLst>
            </p:cNvPr>
            <p:cNvSpPr/>
            <p:nvPr/>
          </p:nvSpPr>
          <p:spPr>
            <a:xfrm>
              <a:off x="6863805" y="1075763"/>
              <a:ext cx="2536521" cy="2310373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A542573-8206-416B-8F4B-21DEC2DE92F7}"/>
              </a:ext>
            </a:extLst>
          </p:cNvPr>
          <p:cNvSpPr txBox="1"/>
          <p:nvPr/>
        </p:nvSpPr>
        <p:spPr>
          <a:xfrm>
            <a:off x="6942797" y="185291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507873-07E8-492F-B773-750434507D71}"/>
              </a:ext>
            </a:extLst>
          </p:cNvPr>
          <p:cNvSpPr txBox="1"/>
          <p:nvPr/>
        </p:nvSpPr>
        <p:spPr>
          <a:xfrm>
            <a:off x="6935995" y="51036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EC1CE4-CE54-4E8B-86F6-9FC8BB81578B}"/>
              </a:ext>
            </a:extLst>
          </p:cNvPr>
          <p:cNvSpPr txBox="1"/>
          <p:nvPr/>
        </p:nvSpPr>
        <p:spPr>
          <a:xfrm>
            <a:off x="5872530" y="185291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31-10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1FA7BD-3D8C-4D0E-AD0F-C67FF0C1CA8D}"/>
              </a:ext>
            </a:extLst>
          </p:cNvPr>
          <p:cNvSpPr txBox="1"/>
          <p:nvPr/>
        </p:nvSpPr>
        <p:spPr>
          <a:xfrm>
            <a:off x="7697887" y="1849046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366-10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3F718F-3EAE-49C7-AE63-B23A2747B394}"/>
              </a:ext>
            </a:extLst>
          </p:cNvPr>
          <p:cNvSpPr txBox="1"/>
          <p:nvPr/>
        </p:nvSpPr>
        <p:spPr>
          <a:xfrm>
            <a:off x="5973228" y="510367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25-10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6667B-3B6D-4821-91F9-57027F2B1630}"/>
              </a:ext>
            </a:extLst>
          </p:cNvPr>
          <p:cNvSpPr txBox="1"/>
          <p:nvPr/>
        </p:nvSpPr>
        <p:spPr>
          <a:xfrm>
            <a:off x="7612109" y="5103678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206-10</a:t>
            </a:r>
          </a:p>
        </p:txBody>
      </p:sp>
    </p:spTree>
    <p:extLst>
      <p:ext uri="{BB962C8B-B14F-4D97-AF65-F5344CB8AC3E}">
        <p14:creationId xmlns:p14="http://schemas.microsoft.com/office/powerpoint/2010/main" val="36873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464C2-C8A6-4AF1-AC69-A2D56F276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15B62B-B7F3-4A8F-A12A-91FF6F9B3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85800"/>
            <a:ext cx="5486400" cy="548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96AC4A-69D6-4CCD-95F3-3B520E90F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15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8998</TotalTime>
  <Words>750</Words>
  <Application>Microsoft Office PowerPoint</Application>
  <PresentationFormat>Widescreen</PresentationFormat>
  <Paragraphs>228</Paragraphs>
  <Slides>25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等线</vt:lpstr>
      <vt:lpstr>等线 Light</vt:lpstr>
      <vt:lpstr>Arial</vt:lpstr>
      <vt:lpstr>Calibri</vt:lpstr>
      <vt:lpstr>Calibri Light</vt:lpstr>
      <vt:lpstr>Office Theme</vt:lpstr>
      <vt:lpstr>Prism 7</vt:lpstr>
      <vt:lpstr>MS draft for Mes-13—TIIA—Diabetic Nephropathy</vt:lpstr>
      <vt:lpstr>PowerPoint Presentation</vt:lpstr>
      <vt:lpstr>Fig 1 ROS</vt:lpstr>
      <vt:lpstr>PowerPoint Presentation</vt:lpstr>
      <vt:lpstr>PowerPoint Presentation</vt:lpstr>
      <vt:lpstr>Fig 2 RNA-seq settings and results Select either 2 from the 4 figures</vt:lpstr>
      <vt:lpstr>PowerPoint Presentation</vt:lpstr>
      <vt:lpstr>PowerPoint Presentation</vt:lpstr>
      <vt:lpstr>PowerPoint Presentation</vt:lpstr>
      <vt:lpstr>PowerPoint Presentation</vt:lpstr>
      <vt:lpstr>Fig 3. IPA gene, pathway, disease, network analysis </vt:lpstr>
      <vt:lpstr>Fig 4. Methyl-seq settings and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 draft for Mes-13—TIIA—Diabetic Nephropathy</dc:title>
  <dc:creator>lee allen</dc:creator>
  <cp:lastModifiedBy>lee allen</cp:lastModifiedBy>
  <cp:revision>40</cp:revision>
  <dcterms:created xsi:type="dcterms:W3CDTF">2018-10-19T08:25:05Z</dcterms:created>
  <dcterms:modified xsi:type="dcterms:W3CDTF">2018-11-03T01:57:59Z</dcterms:modified>
</cp:coreProperties>
</file>